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9" r:id="rId4"/>
    <p:sldId id="260" r:id="rId5"/>
    <p:sldId id="261" r:id="rId6"/>
    <p:sldId id="263" r:id="rId7"/>
    <p:sldId id="264" r:id="rId8"/>
    <p:sldId id="262" r:id="rId9"/>
    <p:sldId id="277" r:id="rId10"/>
    <p:sldId id="278" r:id="rId11"/>
    <p:sldId id="268" r:id="rId12"/>
    <p:sldId id="269" r:id="rId13"/>
    <p:sldId id="270" r:id="rId14"/>
    <p:sldId id="271" r:id="rId15"/>
    <p:sldId id="272" r:id="rId16"/>
    <p:sldId id="273" r:id="rId17"/>
    <p:sldId id="274" r:id="rId18"/>
    <p:sldId id="275" r:id="rId19"/>
    <p:sldId id="265" r:id="rId20"/>
    <p:sldId id="258" r:id="rId21"/>
    <p:sldId id="276" r:id="rId22"/>
    <p:sldId id="266" r:id="rId23"/>
    <p:sldId id="267"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0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6B426F-248D-4847-9119-3A6952E6B802}" type="datetimeFigureOut">
              <a:rPr lang="en-US" smtClean="0"/>
              <a:t>27/02/15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758884-2EFA-A741-BF75-4F5795AF81E2}" type="slidenum">
              <a:rPr lang="en-US" smtClean="0"/>
              <a:t>‹#›</a:t>
            </a:fld>
            <a:endParaRPr lang="en-US"/>
          </a:p>
        </p:txBody>
      </p:sp>
    </p:spTree>
    <p:extLst>
      <p:ext uri="{BB962C8B-B14F-4D97-AF65-F5344CB8AC3E}">
        <p14:creationId xmlns:p14="http://schemas.microsoft.com/office/powerpoint/2010/main" val="516891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65E88-12F4-1F40-A223-9F43EAE245CD}" type="datetimeFigureOut">
              <a:rPr lang="en-US" smtClean="0"/>
              <a:t>27/02/15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F6432-D7B5-2F47-9ACB-EC5DE38C6698}" type="slidenum">
              <a:rPr lang="en-US" smtClean="0"/>
              <a:t>‹#›</a:t>
            </a:fld>
            <a:endParaRPr lang="en-US"/>
          </a:p>
        </p:txBody>
      </p:sp>
    </p:spTree>
    <p:extLst>
      <p:ext uri="{BB962C8B-B14F-4D97-AF65-F5344CB8AC3E}">
        <p14:creationId xmlns:p14="http://schemas.microsoft.com/office/powerpoint/2010/main" val="42206363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en-GB" smtClean="0"/>
              <a:t>OII Feb 27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106134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OII Feb 27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270927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OII Feb 27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60510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OII Feb 27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128984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GB" smtClean="0"/>
              <a:t>OII Feb 27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149795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en-GB" smtClean="0"/>
              <a:t>OII Feb 27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348689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en-GB" smtClean="0"/>
              <a:t>OII Feb 27 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237372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en-GB" smtClean="0"/>
              <a:t>OII Feb 27 2015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69400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OII Feb 27 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5548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OII Feb 27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148465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OII Feb 27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BAC56-6B4D-784D-9B2E-45C5D3822DE6}" type="slidenum">
              <a:rPr lang="en-US" smtClean="0"/>
              <a:t>‹#›</a:t>
            </a:fld>
            <a:endParaRPr lang="en-US"/>
          </a:p>
        </p:txBody>
      </p:sp>
    </p:spTree>
    <p:extLst>
      <p:ext uri="{BB962C8B-B14F-4D97-AF65-F5344CB8AC3E}">
        <p14:creationId xmlns:p14="http://schemas.microsoft.com/office/powerpoint/2010/main" val="2234088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OII Feb 27 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BAC56-6B4D-784D-9B2E-45C5D3822DE6}" type="slidenum">
              <a:rPr lang="en-US" smtClean="0"/>
              <a:t>‹#›</a:t>
            </a:fld>
            <a:endParaRPr lang="en-US"/>
          </a:p>
        </p:txBody>
      </p:sp>
    </p:spTree>
    <p:extLst>
      <p:ext uri="{BB962C8B-B14F-4D97-AF65-F5344CB8AC3E}">
        <p14:creationId xmlns:p14="http://schemas.microsoft.com/office/powerpoint/2010/main" val="3338173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iceanalyzer.cl.cam.ac.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5111"/>
            <a:ext cx="7772400" cy="2221089"/>
          </a:xfrm>
        </p:spPr>
        <p:txBody>
          <a:bodyPr>
            <a:normAutofit/>
          </a:bodyPr>
          <a:lstStyle/>
          <a:p>
            <a:r>
              <a:rPr lang="en-US" dirty="0" smtClean="0"/>
              <a:t>Big Conflicts: </a:t>
            </a:r>
            <a:br>
              <a:rPr lang="en-US" dirty="0" smtClean="0"/>
            </a:br>
            <a:r>
              <a:rPr lang="en-US" dirty="0" smtClean="0"/>
              <a:t>The ethics and economics of privacy in a world of Big Data</a:t>
            </a:r>
            <a:endParaRPr lang="en-US" dirty="0"/>
          </a:p>
        </p:txBody>
      </p:sp>
      <p:sp>
        <p:nvSpPr>
          <p:cNvPr id="3" name="Subtitle 2"/>
          <p:cNvSpPr>
            <a:spLocks noGrp="1"/>
          </p:cNvSpPr>
          <p:nvPr>
            <p:ph type="subTitle" idx="1"/>
          </p:nvPr>
        </p:nvSpPr>
        <p:spPr>
          <a:xfrm>
            <a:off x="1371600" y="4346222"/>
            <a:ext cx="6400800" cy="1292578"/>
          </a:xfrm>
        </p:spPr>
        <p:txBody>
          <a:bodyPr/>
          <a:lstStyle/>
          <a:p>
            <a:r>
              <a:rPr lang="en-US" dirty="0" smtClean="0"/>
              <a:t>Ross Anderson</a:t>
            </a:r>
          </a:p>
          <a:p>
            <a:r>
              <a:rPr lang="en-US" dirty="0" smtClean="0"/>
              <a:t>Cambridge</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3945652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ethical approach</a:t>
            </a:r>
            <a:endParaRPr lang="en-US" dirty="0"/>
          </a:p>
        </p:txBody>
      </p:sp>
      <p:sp>
        <p:nvSpPr>
          <p:cNvPr id="3" name="Content Placeholder 2"/>
          <p:cNvSpPr>
            <a:spLocks noGrp="1"/>
          </p:cNvSpPr>
          <p:nvPr>
            <p:ph idx="1"/>
          </p:nvPr>
        </p:nvSpPr>
        <p:spPr/>
        <p:txBody>
          <a:bodyPr/>
          <a:lstStyle/>
          <a:p>
            <a:r>
              <a:rPr lang="en-US" dirty="0" smtClean="0"/>
              <a:t>It’s long been accepted in medicine that the law’s boundaries are way too wide</a:t>
            </a:r>
          </a:p>
          <a:p>
            <a:r>
              <a:rPr lang="en-US" dirty="0" smtClean="0"/>
              <a:t>If you do everything you can’t be jailed or sued for, you’ll quickly  lose patients’ trust</a:t>
            </a:r>
          </a:p>
          <a:p>
            <a:r>
              <a:rPr lang="en-US" dirty="0" smtClean="0"/>
              <a:t>So what is an ethical approach to medical practice, and medical research, in a world of cloud-based health records and genomics?</a:t>
            </a:r>
          </a:p>
          <a:p>
            <a:r>
              <a:rPr lang="en-US" dirty="0" smtClean="0"/>
              <a:t>Nuffield Bioethics Council set up a project …</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30273606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a:t>
            </a:r>
            <a:endParaRPr lang="en-US" dirty="0"/>
          </a:p>
        </p:txBody>
      </p:sp>
      <p:sp>
        <p:nvSpPr>
          <p:cNvPr id="3" name="Content Placeholder 2"/>
          <p:cNvSpPr>
            <a:spLocks noGrp="1"/>
          </p:cNvSpPr>
          <p:nvPr>
            <p:ph idx="1"/>
          </p:nvPr>
        </p:nvSpPr>
        <p:spPr/>
        <p:txBody>
          <a:bodyPr/>
          <a:lstStyle/>
          <a:p>
            <a:r>
              <a:rPr lang="en-US" dirty="0" smtClean="0"/>
              <a:t>There’s lots more data</a:t>
            </a:r>
          </a:p>
          <a:p>
            <a:pPr lvl="1"/>
            <a:r>
              <a:rPr lang="en-US" dirty="0" smtClean="0"/>
              <a:t>Cloud-based primary and secondary care records</a:t>
            </a:r>
          </a:p>
          <a:p>
            <a:pPr lvl="1"/>
            <a:r>
              <a:rPr lang="en-US" dirty="0" smtClean="0"/>
              <a:t>Genomics: from 100,000 patients to 50 million?</a:t>
            </a:r>
          </a:p>
          <a:p>
            <a:pPr lvl="1"/>
            <a:r>
              <a:rPr lang="en-US" dirty="0" smtClean="0"/>
              <a:t>Patient-generated stuff like </a:t>
            </a:r>
            <a:r>
              <a:rPr lang="en-US" dirty="0" err="1" smtClean="0"/>
              <a:t>fitbit</a:t>
            </a:r>
            <a:endParaRPr lang="en-US" dirty="0" smtClean="0"/>
          </a:p>
          <a:p>
            <a:pPr lvl="1"/>
            <a:r>
              <a:rPr lang="en-US" dirty="0" err="1" smtClean="0"/>
              <a:t>Comms</a:t>
            </a:r>
            <a:r>
              <a:rPr lang="en-US" dirty="0" smtClean="0"/>
              <a:t> data, lab data, all sorts of other stuff …</a:t>
            </a:r>
            <a:endParaRPr lang="en-US" dirty="0"/>
          </a:p>
          <a:p>
            <a:r>
              <a:rPr lang="en-US" dirty="0" smtClean="0"/>
              <a:t>And lots more capability to store &amp; process it</a:t>
            </a:r>
          </a:p>
          <a:p>
            <a:r>
              <a:rPr lang="en-US" dirty="0" smtClean="0"/>
              <a:t>This leads to all sorts of initiatives that mash up data from previously </a:t>
            </a:r>
            <a:r>
              <a:rPr lang="en-US" dirty="0" err="1" smtClean="0"/>
              <a:t>siloed</a:t>
            </a:r>
            <a:r>
              <a:rPr lang="en-US" dirty="0" smtClean="0"/>
              <a:t> applications</a:t>
            </a:r>
          </a:p>
          <a:p>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26325582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t>
            </a:r>
            <a:endParaRPr lang="en-US" dirty="0"/>
          </a:p>
        </p:txBody>
      </p:sp>
      <p:sp>
        <p:nvSpPr>
          <p:cNvPr id="3" name="Content Placeholder 2"/>
          <p:cNvSpPr>
            <a:spLocks noGrp="1"/>
          </p:cNvSpPr>
          <p:nvPr>
            <p:ph idx="1"/>
          </p:nvPr>
        </p:nvSpPr>
        <p:spPr>
          <a:xfrm>
            <a:off x="457200" y="1600200"/>
            <a:ext cx="8229600" cy="4749132"/>
          </a:xfrm>
        </p:spPr>
        <p:txBody>
          <a:bodyPr>
            <a:normAutofit lnSpcReduction="10000"/>
          </a:bodyPr>
          <a:lstStyle/>
          <a:p>
            <a:r>
              <a:rPr lang="en-US" dirty="0" smtClean="0"/>
              <a:t>Huge </a:t>
            </a:r>
            <a:r>
              <a:rPr lang="en-US" dirty="0" smtClean="0"/>
              <a:t>‘Big Data’ </a:t>
            </a:r>
            <a:r>
              <a:rPr lang="en-US" dirty="0" smtClean="0"/>
              <a:t>hype bubble – policymakers terrified of looking technophobic</a:t>
            </a:r>
          </a:p>
          <a:p>
            <a:r>
              <a:rPr lang="en-US" dirty="0" smtClean="0"/>
              <a:t>Shortage of money drives innovation in public sector, just as plentiful VC in the private sector</a:t>
            </a:r>
          </a:p>
          <a:p>
            <a:r>
              <a:rPr lang="en-US" dirty="0" err="1" smtClean="0"/>
              <a:t>Centralising</a:t>
            </a:r>
            <a:r>
              <a:rPr lang="en-US" dirty="0" smtClean="0"/>
              <a:t> tendency of every bureaucracy</a:t>
            </a:r>
          </a:p>
          <a:p>
            <a:r>
              <a:rPr lang="en-US" dirty="0" smtClean="0"/>
              <a:t>‘Open data’ promise to big </a:t>
            </a:r>
            <a:r>
              <a:rPr lang="en-US" dirty="0" err="1" smtClean="0"/>
              <a:t>pharma</a:t>
            </a:r>
            <a:r>
              <a:rPr lang="en-US" dirty="0" smtClean="0"/>
              <a:t> and to nonprofit research communities</a:t>
            </a:r>
          </a:p>
          <a:p>
            <a:r>
              <a:rPr lang="en-US" dirty="0" err="1"/>
              <a:t>A</a:t>
            </a:r>
            <a:r>
              <a:rPr lang="en-US" dirty="0" err="1" smtClean="0"/>
              <a:t>nonymisation</a:t>
            </a:r>
            <a:r>
              <a:rPr lang="en-US" dirty="0" smtClean="0"/>
              <a:t> – a ‘broken promise of privacy’ (see my </a:t>
            </a:r>
            <a:r>
              <a:rPr lang="en-US" smtClean="0"/>
              <a:t>book and ODI</a:t>
            </a:r>
            <a:r>
              <a:rPr lang="en-US" dirty="0" smtClean="0"/>
              <a:t>, RSS talks)</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3710508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values and interests</a:t>
            </a:r>
            <a:endParaRPr lang="en-US" dirty="0"/>
          </a:p>
        </p:txBody>
      </p:sp>
      <p:sp>
        <p:nvSpPr>
          <p:cNvPr id="3" name="Content Placeholder 2"/>
          <p:cNvSpPr>
            <a:spLocks noGrp="1"/>
          </p:cNvSpPr>
          <p:nvPr>
            <p:ph idx="1"/>
          </p:nvPr>
        </p:nvSpPr>
        <p:spPr/>
        <p:txBody>
          <a:bodyPr>
            <a:normAutofit lnSpcReduction="10000"/>
          </a:bodyPr>
          <a:lstStyle/>
          <a:p>
            <a:r>
              <a:rPr lang="en-US" dirty="0" smtClean="0"/>
              <a:t>Distinction between public and private evolved over millennia – before history</a:t>
            </a:r>
          </a:p>
          <a:p>
            <a:r>
              <a:rPr lang="en-US" dirty="0" smtClean="0"/>
              <a:t>Norms of disclosure are important for formation and maintenance of identity and relationships</a:t>
            </a:r>
          </a:p>
          <a:p>
            <a:r>
              <a:rPr lang="en-US" dirty="0" smtClean="0"/>
              <a:t>Consent is how patient relationships work</a:t>
            </a:r>
          </a:p>
          <a:p>
            <a:r>
              <a:rPr lang="en-US" dirty="0" smtClean="0"/>
              <a:t>Public interests exist such as public health and research but these are not just in opposition to private interests in confidentiality</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30463835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and governance</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Laws reflect emerging social consensus (albeit with a time lag and a big lobbying bias)</a:t>
            </a:r>
          </a:p>
          <a:p>
            <a:pPr lvl="1"/>
            <a:r>
              <a:rPr lang="en-US" dirty="0" smtClean="0"/>
              <a:t>Common law duty of confidence</a:t>
            </a:r>
          </a:p>
          <a:p>
            <a:pPr lvl="1"/>
            <a:r>
              <a:rPr lang="en-US" dirty="0" smtClean="0"/>
              <a:t>Data protection law</a:t>
            </a:r>
          </a:p>
          <a:p>
            <a:pPr lvl="1"/>
            <a:r>
              <a:rPr lang="en-US" dirty="0" smtClean="0"/>
              <a:t>Human-rights law: s8 ECHR, I v Finland</a:t>
            </a:r>
          </a:p>
          <a:p>
            <a:r>
              <a:rPr lang="en-US" dirty="0" smtClean="0"/>
              <a:t>Usual take: ‘consent or </a:t>
            </a:r>
            <a:r>
              <a:rPr lang="en-US" dirty="0" err="1" smtClean="0"/>
              <a:t>anonymise</a:t>
            </a:r>
            <a:r>
              <a:rPr lang="en-US" dirty="0" smtClean="0"/>
              <a:t>’</a:t>
            </a:r>
          </a:p>
          <a:p>
            <a:r>
              <a:rPr lang="en-US" dirty="0" smtClean="0"/>
              <a:t>But </a:t>
            </a:r>
            <a:r>
              <a:rPr lang="en-US" dirty="0" err="1" smtClean="0"/>
              <a:t>anonymisation</a:t>
            </a:r>
            <a:r>
              <a:rPr lang="en-US" dirty="0" smtClean="0"/>
              <a:t> doesn’t work, and consent is becoming steadily harder! </a:t>
            </a:r>
          </a:p>
          <a:p>
            <a:r>
              <a:rPr lang="en-US" dirty="0" smtClean="0"/>
              <a:t>What should an ethical researcher do?</a:t>
            </a:r>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40951833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1 – Respect for persons</a:t>
            </a:r>
            <a:endParaRPr lang="en-US" dirty="0"/>
          </a:p>
        </p:txBody>
      </p:sp>
      <p:sp>
        <p:nvSpPr>
          <p:cNvPr id="3" name="Content Placeholder 2"/>
          <p:cNvSpPr>
            <a:spLocks noGrp="1"/>
          </p:cNvSpPr>
          <p:nvPr>
            <p:ph idx="1"/>
          </p:nvPr>
        </p:nvSpPr>
        <p:spPr>
          <a:xfrm>
            <a:off x="457200" y="1600200"/>
            <a:ext cx="8229600" cy="4691411"/>
          </a:xfrm>
        </p:spPr>
        <p:txBody>
          <a:bodyPr>
            <a:normAutofit/>
          </a:bodyPr>
          <a:lstStyle/>
          <a:p>
            <a:r>
              <a:rPr lang="en-US" b="1" dirty="0" smtClean="0"/>
              <a:t>The set of expectations about how data will be used in a data initiative should be grounded in the principle of respect for persons</a:t>
            </a:r>
          </a:p>
          <a:p>
            <a:r>
              <a:rPr lang="en-US" dirty="0" smtClean="0"/>
              <a:t>This includes recognition of a person’s profound moral interest in controlling others’ access to, and disclosure of, information relating to them held in circumstances they regard as confidential</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216603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2 – Human rights</a:t>
            </a:r>
            <a:endParaRPr lang="en-US" dirty="0"/>
          </a:p>
        </p:txBody>
      </p:sp>
      <p:sp>
        <p:nvSpPr>
          <p:cNvPr id="3" name="Content Placeholder 2"/>
          <p:cNvSpPr>
            <a:spLocks noGrp="1"/>
          </p:cNvSpPr>
          <p:nvPr>
            <p:ph idx="1"/>
          </p:nvPr>
        </p:nvSpPr>
        <p:spPr/>
        <p:txBody>
          <a:bodyPr/>
          <a:lstStyle/>
          <a:p>
            <a:r>
              <a:rPr lang="en-US" b="1" dirty="0" smtClean="0"/>
              <a:t>The set of expectations about how data will be used in a data initiative should be determined with regard to established human rights</a:t>
            </a:r>
          </a:p>
          <a:p>
            <a:r>
              <a:rPr lang="en-US" dirty="0" smtClean="0"/>
              <a:t>This will include limitations on the power of states and others to interfere with the privacy of individual citizens in the public interest (including to protect the interests of others)</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1270979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3 – Participation</a:t>
            </a:r>
            <a:endParaRPr lang="en-US" dirty="0"/>
          </a:p>
        </p:txBody>
      </p:sp>
      <p:sp>
        <p:nvSpPr>
          <p:cNvPr id="3" name="Content Placeholder 2"/>
          <p:cNvSpPr>
            <a:spLocks noGrp="1"/>
          </p:cNvSpPr>
          <p:nvPr>
            <p:ph idx="1"/>
          </p:nvPr>
        </p:nvSpPr>
        <p:spPr>
          <a:xfrm>
            <a:off x="457200" y="1600200"/>
            <a:ext cx="8229600" cy="4850144"/>
          </a:xfrm>
        </p:spPr>
        <p:txBody>
          <a:bodyPr>
            <a:normAutofit lnSpcReduction="10000"/>
          </a:bodyPr>
          <a:lstStyle/>
          <a:p>
            <a:r>
              <a:rPr lang="en-US" b="1" dirty="0" smtClean="0"/>
              <a:t>The set of expectations about how data will be used (or re-used) in a data initiative, and the appropriate measures and procedures for ensuring that those expectations are met, should be determined with the participation of people with morally relevant interests</a:t>
            </a:r>
          </a:p>
          <a:p>
            <a:r>
              <a:rPr lang="en-US" dirty="0" smtClean="0"/>
              <a:t>Where it is not feasible to engage all those with relevant interests, the full range of relevant interests and values should nevertheless be fairly represented</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4986588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4 – Accounting for decisions</a:t>
            </a:r>
            <a:endParaRPr lang="en-US" dirty="0"/>
          </a:p>
        </p:txBody>
      </p:sp>
      <p:sp>
        <p:nvSpPr>
          <p:cNvPr id="3" name="Content Placeholder 2"/>
          <p:cNvSpPr>
            <a:spLocks noGrp="1"/>
          </p:cNvSpPr>
          <p:nvPr>
            <p:ph idx="1"/>
          </p:nvPr>
        </p:nvSpPr>
        <p:spPr>
          <a:xfrm>
            <a:off x="457200" y="1417638"/>
            <a:ext cx="8229600" cy="5335742"/>
          </a:xfrm>
        </p:spPr>
        <p:txBody>
          <a:bodyPr>
            <a:normAutofit fontScale="92500" lnSpcReduction="10000"/>
          </a:bodyPr>
          <a:lstStyle/>
          <a:p>
            <a:r>
              <a:rPr lang="en-US" b="1" dirty="0" smtClean="0"/>
              <a:t>A data initiative should be subject to effective systems of governance and accountability that are themselves morally justified</a:t>
            </a:r>
          </a:p>
          <a:p>
            <a:r>
              <a:rPr lang="en-US" dirty="0" smtClean="0"/>
              <a:t>This should include both structures of accountability that invoke legitimate judicial and political authority, and social accountability arising from engagement of people in a society</a:t>
            </a:r>
          </a:p>
          <a:p>
            <a:r>
              <a:rPr lang="en-US" dirty="0" smtClean="0"/>
              <a:t>Maintaining effective accountability must include effective measures for communicating expectations and failures of governance, execution and control to people affected and to society more widely</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4742080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existing initiatives add up?</a:t>
            </a:r>
            <a:endParaRPr lang="en-US" dirty="0"/>
          </a:p>
        </p:txBody>
      </p:sp>
      <p:sp>
        <p:nvSpPr>
          <p:cNvPr id="3" name="Content Placeholder 2"/>
          <p:cNvSpPr>
            <a:spLocks noGrp="1"/>
          </p:cNvSpPr>
          <p:nvPr>
            <p:ph idx="1"/>
          </p:nvPr>
        </p:nvSpPr>
        <p:spPr>
          <a:xfrm>
            <a:off x="457200" y="1600199"/>
            <a:ext cx="8229600" cy="4980017"/>
          </a:xfrm>
        </p:spPr>
        <p:txBody>
          <a:bodyPr>
            <a:normAutofit/>
          </a:bodyPr>
          <a:lstStyle/>
          <a:p>
            <a:r>
              <a:rPr lang="en-US" dirty="0" smtClean="0"/>
              <a:t>HES/</a:t>
            </a:r>
            <a:r>
              <a:rPr lang="en-US" dirty="0" err="1" smtClean="0"/>
              <a:t>care.data</a:t>
            </a:r>
            <a:r>
              <a:rPr lang="en-US" dirty="0" smtClean="0"/>
              <a:t> – treating data as an industrial raw material, for sale to all, and available with commercial reuse licenses</a:t>
            </a:r>
          </a:p>
          <a:p>
            <a:r>
              <a:rPr lang="en-US" dirty="0" smtClean="0"/>
              <a:t>CPRD – won’t say how data are ‘</a:t>
            </a:r>
            <a:r>
              <a:rPr lang="en-US" dirty="0" err="1" smtClean="0"/>
              <a:t>anonymised</a:t>
            </a:r>
            <a:r>
              <a:rPr lang="en-US" dirty="0" smtClean="0"/>
              <a:t>’ and push it for all sorts of research purposes</a:t>
            </a:r>
          </a:p>
          <a:p>
            <a:r>
              <a:rPr lang="en-US" dirty="0" smtClean="0"/>
              <a:t>100,000 Genomes – at least </a:t>
            </a:r>
            <a:r>
              <a:rPr lang="en-US" dirty="0" err="1" smtClean="0"/>
              <a:t>GeL</a:t>
            </a:r>
            <a:r>
              <a:rPr lang="en-US" dirty="0" smtClean="0"/>
              <a:t> keep custody of the data but allow secret uses by firms</a:t>
            </a:r>
          </a:p>
          <a:p>
            <a:r>
              <a:rPr lang="en-US" dirty="0" smtClean="0"/>
              <a:t>Scotland – links local datasets using a central `safe haven’; some public engagement</a:t>
            </a:r>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25466051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37526" y="273050"/>
            <a:ext cx="3549273" cy="1162050"/>
          </a:xfrm>
        </p:spPr>
        <p:txBody>
          <a:bodyPr>
            <a:noAutofit/>
          </a:bodyPr>
          <a:lstStyle/>
          <a:p>
            <a:r>
              <a:rPr lang="en-US" sz="3600" b="0" dirty="0" smtClean="0"/>
              <a:t>The Nuffield </a:t>
            </a:r>
            <a:r>
              <a:rPr lang="en-US" sz="3600" b="0" dirty="0" err="1" smtClean="0"/>
              <a:t>Biodata</a:t>
            </a:r>
            <a:r>
              <a:rPr lang="en-US" sz="3600" b="0" dirty="0" smtClean="0"/>
              <a:t> report</a:t>
            </a:r>
            <a:endParaRPr lang="en-US" sz="3600" b="0" dirty="0"/>
          </a:p>
        </p:txBody>
      </p:sp>
      <p:pic>
        <p:nvPicPr>
          <p:cNvPr id="8" name="Content Placeholder 7" descr="20150225145503115.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9356" b="-19356"/>
          <a:stretch/>
        </p:blipFill>
        <p:spPr>
          <a:xfrm rot="5400000">
            <a:off x="-209022" y="506905"/>
            <a:ext cx="6059488" cy="5957887"/>
          </a:xfrm>
        </p:spPr>
      </p:pic>
      <p:sp>
        <p:nvSpPr>
          <p:cNvPr id="6" name="Text Placeholder 5"/>
          <p:cNvSpPr>
            <a:spLocks noGrp="1"/>
          </p:cNvSpPr>
          <p:nvPr>
            <p:ph type="body" sz="half" idx="2"/>
          </p:nvPr>
        </p:nvSpPr>
        <p:spPr>
          <a:xfrm>
            <a:off x="5137526" y="1435100"/>
            <a:ext cx="3549273" cy="4979480"/>
          </a:xfrm>
        </p:spPr>
        <p:txBody>
          <a:bodyPr>
            <a:normAutofit/>
          </a:bodyPr>
          <a:lstStyle/>
          <a:p>
            <a:pPr marL="457200" indent="-457200">
              <a:buFont typeface="Arial"/>
              <a:buChar char="•"/>
            </a:pPr>
            <a:r>
              <a:rPr lang="en-US" sz="2800" dirty="0" smtClean="0"/>
              <a:t>What happens to medical ethics in a world of cloud-based health records and pervasive genomics?</a:t>
            </a:r>
          </a:p>
          <a:p>
            <a:pPr marL="457200" indent="-457200">
              <a:buFont typeface="Arial"/>
              <a:buChar char="•"/>
            </a:pPr>
            <a:r>
              <a:rPr lang="en-US" sz="2800" dirty="0" smtClean="0"/>
              <a:t>12 authors: from IT, medicine, ethics, insurance, </a:t>
            </a:r>
            <a:r>
              <a:rPr lang="en-US" sz="2800" dirty="0" err="1" smtClean="0"/>
              <a:t>pharma</a:t>
            </a:r>
            <a:r>
              <a:rPr lang="en-US" sz="2800" dirty="0" smtClean="0"/>
              <a:t> …</a:t>
            </a:r>
          </a:p>
          <a:p>
            <a:pPr marL="457200" indent="-457200">
              <a:buFont typeface="Arial"/>
              <a:buChar char="•"/>
            </a:pPr>
            <a:endParaRPr lang="en-US" sz="2800" dirty="0"/>
          </a:p>
        </p:txBody>
      </p:sp>
      <p:sp>
        <p:nvSpPr>
          <p:cNvPr id="9" name="Date Placeholder 8"/>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33811177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Application to security research?</a:t>
            </a:r>
            <a:endParaRPr lang="en-US" dirty="0"/>
          </a:p>
        </p:txBody>
      </p:sp>
      <p:sp>
        <p:nvSpPr>
          <p:cNvPr id="6" name="Content Placeholder 5"/>
          <p:cNvSpPr>
            <a:spLocks noGrp="1"/>
          </p:cNvSpPr>
          <p:nvPr>
            <p:ph idx="1"/>
          </p:nvPr>
        </p:nvSpPr>
        <p:spPr/>
        <p:txBody>
          <a:bodyPr/>
          <a:lstStyle/>
          <a:p>
            <a:r>
              <a:rPr lang="en-US" dirty="0" smtClean="0"/>
              <a:t>Started thinking about this following Facebook app from our psychology department</a:t>
            </a:r>
          </a:p>
          <a:p>
            <a:r>
              <a:rPr lang="en-US" dirty="0"/>
              <a:t>O</a:t>
            </a:r>
            <a:r>
              <a:rPr lang="en-US" dirty="0" smtClean="0"/>
              <a:t>ur Device Analyzer runs on 23,000 Androids</a:t>
            </a:r>
          </a:p>
          <a:p>
            <a:r>
              <a:rPr lang="en-US" dirty="0" smtClean="0"/>
              <a:t>For user: personal analytics (best phone plan)</a:t>
            </a:r>
          </a:p>
          <a:p>
            <a:r>
              <a:rPr lang="en-US" dirty="0" smtClean="0"/>
              <a:t>For us: understanding smartphone use, energy consumption and much else</a:t>
            </a:r>
          </a:p>
          <a:p>
            <a:r>
              <a:rPr lang="en-US" dirty="0" smtClean="0"/>
              <a:t>See </a:t>
            </a:r>
            <a:r>
              <a:rPr lang="en-US" dirty="0" smtClean="0">
                <a:hlinkClick r:id="rId2"/>
              </a:rPr>
              <a:t>https://deviceanalyzer.cl.cam.ac.uk/</a:t>
            </a:r>
            <a:r>
              <a:rPr lang="en-US" dirty="0" smtClean="0"/>
              <a:t> which has research papers </a:t>
            </a:r>
            <a:r>
              <a:rPr lang="en-US" dirty="0" err="1" smtClean="0"/>
              <a:t>etc</a:t>
            </a:r>
            <a:endParaRPr lang="en-US" dirty="0"/>
          </a:p>
        </p:txBody>
      </p:sp>
      <p:sp>
        <p:nvSpPr>
          <p:cNvPr id="8" name="Date Placeholder 7"/>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4782766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law enforcement?</a:t>
            </a:r>
            <a:endParaRPr lang="en-US" dirty="0"/>
          </a:p>
        </p:txBody>
      </p:sp>
      <p:sp>
        <p:nvSpPr>
          <p:cNvPr id="3" name="Content Placeholder 2"/>
          <p:cNvSpPr>
            <a:spLocks noGrp="1"/>
          </p:cNvSpPr>
          <p:nvPr>
            <p:ph idx="1"/>
          </p:nvPr>
        </p:nvSpPr>
        <p:spPr/>
        <p:txBody>
          <a:bodyPr>
            <a:normAutofit lnSpcReduction="10000"/>
          </a:bodyPr>
          <a:lstStyle/>
          <a:p>
            <a:r>
              <a:rPr lang="en-US" dirty="0" smtClean="0"/>
              <a:t>Law enforcement at least has some focus on respect for persons (even if </a:t>
            </a:r>
            <a:r>
              <a:rPr lang="en-US" dirty="0" err="1" smtClean="0"/>
              <a:t>intel</a:t>
            </a:r>
            <a:r>
              <a:rPr lang="en-US" dirty="0" smtClean="0"/>
              <a:t> doesn’t)</a:t>
            </a:r>
          </a:p>
          <a:p>
            <a:r>
              <a:rPr lang="en-US" dirty="0" smtClean="0"/>
              <a:t>It’s bound by human-rights law ( ditto )</a:t>
            </a:r>
          </a:p>
          <a:p>
            <a:r>
              <a:rPr lang="en-US" dirty="0" smtClean="0"/>
              <a:t>Thanks to Edward Snowden, we have a more truthful account of state surveillance capabilities but are still not really consulted (see DRIP Bill, ISC mess, …)</a:t>
            </a:r>
          </a:p>
          <a:p>
            <a:r>
              <a:rPr lang="en-US" dirty="0" smtClean="0"/>
              <a:t>In an ideal world, we’d have an international treaty on warrants, transparency, </a:t>
            </a:r>
            <a:r>
              <a:rPr lang="en-US" dirty="0" err="1" smtClean="0"/>
              <a:t>jurisidiction</a:t>
            </a:r>
            <a:r>
              <a:rPr lang="en-US" dirty="0" smtClean="0"/>
              <a:t> </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22626557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‘Economist’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citizens aren’t protected from prying eyes, some will suffer and others turn their backs. Societies will have to develop new norms and companies learn how to balance privacy and profit. Governments will have to define what is acceptable. But in eight short years smartphones have changed the world—and they have hardly begun.”</a:t>
            </a:r>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23705896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it going?</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err="1" smtClean="0"/>
              <a:t>Ood</a:t>
            </a:r>
            <a:r>
              <a:rPr lang="en-US" dirty="0" smtClean="0"/>
              <a:t>, it is worth remembering, did not just have two brains, one in the head and one in the hand—they had a third, planetary brain, telepathically shared by all. It may yet be to such a world that, with phones in hand, pocket and purse, humanity makes its way.”</a:t>
            </a:r>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5247598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it going?</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err="1" smtClean="0"/>
              <a:t>Ood</a:t>
            </a:r>
            <a:r>
              <a:rPr lang="en-US" dirty="0" smtClean="0"/>
              <a:t>, it is worth remembering, did not just have two brains, one in the head and one in the hand—they had a third, planetary brain, telepathically shared by all. It may yet be to such a world that, with phones in hand, pocket and purse, humanity makes its way.”</a:t>
            </a:r>
          </a:p>
          <a:p>
            <a:pPr marL="0" indent="0">
              <a:buNone/>
            </a:pPr>
            <a:r>
              <a:rPr lang="en-US" dirty="0" smtClean="0"/>
              <a:t>“Democracies may be able to find acceptable solutions to some of the problems posed.”</a:t>
            </a:r>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32207313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endParaRPr lang="en-US" dirty="0"/>
          </a:p>
        </p:txBody>
      </p:sp>
      <p:sp>
        <p:nvSpPr>
          <p:cNvPr id="3" name="Content Placeholder 2"/>
          <p:cNvSpPr>
            <a:spLocks noGrp="1"/>
          </p:cNvSpPr>
          <p:nvPr>
            <p:ph idx="1"/>
          </p:nvPr>
        </p:nvSpPr>
        <p:spPr/>
        <p:txBody>
          <a:bodyPr>
            <a:normAutofit lnSpcReduction="10000"/>
          </a:bodyPr>
          <a:lstStyle/>
          <a:p>
            <a:r>
              <a:rPr lang="en-US" dirty="0" smtClean="0"/>
              <a:t>The report: see our blog or my website	</a:t>
            </a:r>
          </a:p>
          <a:p>
            <a:r>
              <a:rPr lang="en-US" dirty="0" smtClean="0"/>
              <a:t>Our blog</a:t>
            </a:r>
          </a:p>
          <a:p>
            <a:pPr marL="0" indent="0">
              <a:buNone/>
            </a:pPr>
            <a:r>
              <a:rPr lang="en-US" dirty="0"/>
              <a:t> </a:t>
            </a:r>
            <a:r>
              <a:rPr lang="en-US" dirty="0" smtClean="0"/>
              <a:t> </a:t>
            </a:r>
            <a:r>
              <a:rPr lang="en-US" dirty="0"/>
              <a:t>	</a:t>
            </a:r>
            <a:r>
              <a:rPr lang="en-US" dirty="0" smtClean="0"/>
              <a:t>	</a:t>
            </a:r>
            <a:r>
              <a:rPr lang="en-US" dirty="0" smtClean="0">
                <a:solidFill>
                  <a:srgbClr val="0000FF"/>
                </a:solidFill>
              </a:rPr>
              <a:t>http://www.lightbluetouchpaper.org</a:t>
            </a:r>
          </a:p>
          <a:p>
            <a:r>
              <a:rPr lang="en-US" dirty="0" smtClean="0"/>
              <a:t>My website</a:t>
            </a:r>
          </a:p>
          <a:p>
            <a:pPr marL="0" indent="0">
              <a:buNone/>
            </a:pPr>
            <a:r>
              <a:rPr lang="en-US" dirty="0"/>
              <a:t>	</a:t>
            </a:r>
            <a:r>
              <a:rPr lang="en-US" dirty="0" smtClean="0"/>
              <a:t>	</a:t>
            </a:r>
            <a:r>
              <a:rPr lang="en-US" dirty="0" smtClean="0">
                <a:solidFill>
                  <a:srgbClr val="0000FF"/>
                </a:solidFill>
              </a:rPr>
              <a:t>http://</a:t>
            </a:r>
            <a:r>
              <a:rPr lang="en-US" dirty="0" err="1" smtClean="0">
                <a:solidFill>
                  <a:srgbClr val="0000FF"/>
                </a:solidFill>
              </a:rPr>
              <a:t>www.ross-anderson.com</a:t>
            </a:r>
            <a:r>
              <a:rPr lang="en-US" dirty="0" smtClean="0">
                <a:solidFill>
                  <a:srgbClr val="0000FF"/>
                </a:solidFill>
              </a:rPr>
              <a:t>/</a:t>
            </a:r>
            <a:endParaRPr lang="en-US" dirty="0" smtClean="0">
              <a:solidFill>
                <a:srgbClr val="0000FF"/>
              </a:solidFill>
            </a:endParaRPr>
          </a:p>
          <a:p>
            <a:r>
              <a:rPr lang="en-US" dirty="0" smtClean="0"/>
              <a:t>Workshop on the Economics of Information Security, Delft, June 22–3</a:t>
            </a:r>
          </a:p>
          <a:p>
            <a:pPr marL="0" indent="0">
              <a:buNone/>
            </a:pPr>
            <a:r>
              <a:rPr lang="en-US" dirty="0"/>
              <a:t>	</a:t>
            </a:r>
            <a:r>
              <a:rPr lang="en-US" dirty="0" smtClean="0"/>
              <a:t>	</a:t>
            </a:r>
            <a:r>
              <a:rPr lang="en-US" dirty="0" smtClean="0">
                <a:solidFill>
                  <a:srgbClr val="0000FF"/>
                </a:solidFill>
              </a:rPr>
              <a:t>http://weis2015.econinfosec.org/</a:t>
            </a:r>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31850475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a:t>
            </a:r>
            <a:r>
              <a:rPr lang="en-US" dirty="0" smtClean="0"/>
              <a:t>Data</a:t>
            </a:r>
            <a:r>
              <a:rPr lang="en-US" dirty="0" smtClean="0"/>
              <a:t>’ </a:t>
            </a:r>
            <a:r>
              <a:rPr lang="en-US" dirty="0" smtClean="0"/>
              <a:t>comes to the NHS</a:t>
            </a:r>
            <a:endParaRPr lang="en-US" dirty="0"/>
          </a:p>
        </p:txBody>
      </p:sp>
      <p:sp>
        <p:nvSpPr>
          <p:cNvPr id="3" name="Content Placeholder 2"/>
          <p:cNvSpPr>
            <a:spLocks noGrp="1"/>
          </p:cNvSpPr>
          <p:nvPr>
            <p:ph idx="1"/>
          </p:nvPr>
        </p:nvSpPr>
        <p:spPr>
          <a:xfrm>
            <a:off x="457200" y="1600200"/>
            <a:ext cx="8229600" cy="4756150"/>
          </a:xfrm>
        </p:spPr>
        <p:txBody>
          <a:bodyPr>
            <a:normAutofit fontScale="92500" lnSpcReduction="10000"/>
          </a:bodyPr>
          <a:lstStyle/>
          <a:p>
            <a:r>
              <a:rPr lang="en-US" dirty="0" smtClean="0"/>
              <a:t>Cameron policy announced January 2011: make ‘</a:t>
            </a:r>
            <a:r>
              <a:rPr lang="en-US" dirty="0" err="1" smtClean="0"/>
              <a:t>anonymised</a:t>
            </a:r>
            <a:r>
              <a:rPr lang="en-US" dirty="0" smtClean="0"/>
              <a:t>’ data available to researchers, both academic and commercial, but with opt-out</a:t>
            </a:r>
          </a:p>
          <a:p>
            <a:r>
              <a:rPr lang="en-US" dirty="0" smtClean="0"/>
              <a:t>We’d already had a laptop stolen in London with 8.63m people’s </a:t>
            </a:r>
            <a:r>
              <a:rPr lang="en-US" dirty="0" smtClean="0"/>
              <a:t>‘</a:t>
            </a:r>
            <a:r>
              <a:rPr lang="en-US" dirty="0" err="1" smtClean="0"/>
              <a:t>anonymised</a:t>
            </a:r>
            <a:r>
              <a:rPr lang="en-US" dirty="0" smtClean="0"/>
              <a:t>’ </a:t>
            </a:r>
            <a:r>
              <a:rPr lang="en-US" dirty="0" smtClean="0"/>
              <a:t>records on it</a:t>
            </a:r>
          </a:p>
          <a:p>
            <a:r>
              <a:rPr lang="en-US" dirty="0" smtClean="0"/>
              <a:t>In September 2012, CPRD went live – a gateway for making </a:t>
            </a:r>
            <a:r>
              <a:rPr lang="en-US" dirty="0" err="1" smtClean="0"/>
              <a:t>anonymised</a:t>
            </a:r>
            <a:r>
              <a:rPr lang="en-US" dirty="0" smtClean="0"/>
              <a:t> data available </a:t>
            </a:r>
            <a:r>
              <a:rPr lang="en-US" dirty="0" smtClean="0"/>
              <a:t>from </a:t>
            </a:r>
            <a:r>
              <a:rPr lang="en-US" dirty="0" smtClean="0"/>
              <a:t>secondary </a:t>
            </a:r>
            <a:r>
              <a:rPr lang="en-US" dirty="0" smtClean="0"/>
              <a:t>care, run by the MHRA (the regulator) </a:t>
            </a:r>
          </a:p>
          <a:p>
            <a:r>
              <a:rPr lang="en-US" dirty="0" smtClean="0"/>
              <a:t>They refused to answer a FOI request about </a:t>
            </a:r>
            <a:r>
              <a:rPr lang="en-US" dirty="0" err="1" smtClean="0"/>
              <a:t>anonymisation</a:t>
            </a:r>
            <a:r>
              <a:rPr lang="en-US" dirty="0" smtClean="0"/>
              <a:t> mechanisms!</a:t>
            </a:r>
            <a:endParaRPr lang="en-US" dirty="0"/>
          </a:p>
          <a:p>
            <a:endParaRPr lang="en-US" dirty="0" smtClean="0"/>
          </a:p>
          <a:p>
            <a:pPr marL="0" indent="0">
              <a:buNone/>
            </a:pPr>
            <a:endParaRPr lang="en-US" dirty="0" smtClean="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16295705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an NHS patient opt out</a:t>
            </a:r>
            <a:r>
              <a:rPr lang="en-US" dirty="0"/>
              <a:t>?</a:t>
            </a:r>
            <a:endParaRPr lang="en-US" dirty="0"/>
          </a:p>
        </p:txBody>
      </p:sp>
      <p:sp>
        <p:nvSpPr>
          <p:cNvPr id="3" name="Content Placeholder 2"/>
          <p:cNvSpPr>
            <a:spLocks noGrp="1"/>
          </p:cNvSpPr>
          <p:nvPr>
            <p:ph idx="1"/>
          </p:nvPr>
        </p:nvSpPr>
        <p:spPr/>
        <p:txBody>
          <a:bodyPr>
            <a:normAutofit fontScale="92500"/>
          </a:bodyPr>
          <a:lstStyle/>
          <a:p>
            <a:r>
              <a:rPr lang="en-US" dirty="0" smtClean="0"/>
              <a:t>Cameron had</a:t>
            </a:r>
            <a:r>
              <a:rPr lang="en-US" dirty="0" smtClean="0"/>
              <a:t> </a:t>
            </a:r>
            <a:r>
              <a:rPr lang="en-US" dirty="0" smtClean="0"/>
              <a:t>promised in 2011 </a:t>
            </a:r>
            <a:r>
              <a:rPr lang="en-US" dirty="0" smtClean="0"/>
              <a:t>that </a:t>
            </a:r>
            <a:r>
              <a:rPr lang="en-US" dirty="0" smtClean="0"/>
              <a:t>our records would be </a:t>
            </a:r>
            <a:r>
              <a:rPr lang="en-US" dirty="0" err="1" smtClean="0"/>
              <a:t>anonymised</a:t>
            </a:r>
            <a:r>
              <a:rPr lang="en-US" dirty="0" smtClean="0"/>
              <a:t>, and we’d have an opt out</a:t>
            </a:r>
          </a:p>
          <a:p>
            <a:r>
              <a:rPr lang="en-US" dirty="0" smtClean="0"/>
              <a:t>The Secretary of State for Health, Jeremy Hunt, assured us in March 2013 that existing opt-outs would be respected</a:t>
            </a:r>
          </a:p>
          <a:p>
            <a:r>
              <a:rPr lang="en-US" dirty="0" smtClean="0"/>
              <a:t>In July this was reversed by the NHS England CIO</a:t>
            </a:r>
          </a:p>
          <a:p>
            <a:r>
              <a:rPr lang="en-US" dirty="0" smtClean="0"/>
              <a:t>NHS opt-</a:t>
            </a:r>
            <a:r>
              <a:rPr lang="en-US" dirty="0" smtClean="0"/>
              <a:t>out defaults </a:t>
            </a:r>
            <a:r>
              <a:rPr lang="en-US" dirty="0" smtClean="0"/>
              <a:t>are </a:t>
            </a:r>
            <a:r>
              <a:rPr lang="en-US" dirty="0" smtClean="0"/>
              <a:t>wrong; </a:t>
            </a:r>
            <a:r>
              <a:rPr lang="en-US" dirty="0" smtClean="0"/>
              <a:t>the privacy mechanisms are </a:t>
            </a:r>
            <a:r>
              <a:rPr lang="en-US" dirty="0" smtClean="0"/>
              <a:t>obscure; </a:t>
            </a:r>
            <a:r>
              <a:rPr lang="en-US" dirty="0" smtClean="0"/>
              <a:t>and they get changed whenever too many people learn to use them</a:t>
            </a:r>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22471477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care.data</a:t>
            </a:r>
            <a:r>
              <a:rPr lang="en-US" dirty="0" smtClean="0"/>
              <a:t> scandal</a:t>
            </a:r>
            <a:endParaRPr lang="en-US" dirty="0"/>
          </a:p>
        </p:txBody>
      </p:sp>
      <p:sp>
        <p:nvSpPr>
          <p:cNvPr id="3" name="Content Placeholder 2"/>
          <p:cNvSpPr>
            <a:spLocks noGrp="1"/>
          </p:cNvSpPr>
          <p:nvPr>
            <p:ph idx="1"/>
          </p:nvPr>
        </p:nvSpPr>
        <p:spPr>
          <a:xfrm>
            <a:off x="457200" y="1600200"/>
            <a:ext cx="8229600" cy="4756150"/>
          </a:xfrm>
        </p:spPr>
        <p:txBody>
          <a:bodyPr>
            <a:normAutofit lnSpcReduction="10000"/>
          </a:bodyPr>
          <a:lstStyle/>
          <a:p>
            <a:r>
              <a:rPr lang="en-US" dirty="0" smtClean="0"/>
              <a:t>Hospital Episode Statistics (HES) has records going back 15 years (about a billion in total)</a:t>
            </a:r>
          </a:p>
          <a:p>
            <a:r>
              <a:rPr lang="en-US" dirty="0" smtClean="0"/>
              <a:t>Apr </a:t>
            </a:r>
            <a:r>
              <a:rPr lang="en-US" dirty="0" smtClean="0"/>
              <a:t>2014: </a:t>
            </a:r>
            <a:r>
              <a:rPr lang="en-US" dirty="0" smtClean="0"/>
              <a:t>HSCIC reveals that HES data sold to 1200 universities, firms and others since 2013</a:t>
            </a:r>
          </a:p>
          <a:p>
            <a:r>
              <a:rPr lang="en-US" dirty="0" smtClean="0"/>
              <a:t>HESID usually </a:t>
            </a:r>
            <a:r>
              <a:rPr lang="en-US" dirty="0"/>
              <a:t>contains postcode, dob</a:t>
            </a:r>
          </a:p>
          <a:p>
            <a:r>
              <a:rPr lang="en-US" dirty="0"/>
              <a:t>Even if the HESID were encrypted, what about </a:t>
            </a:r>
            <a:r>
              <a:rPr lang="en-US" dirty="0" err="1"/>
              <a:t>cardioversion</a:t>
            </a:r>
            <a:r>
              <a:rPr lang="en-US" dirty="0"/>
              <a:t>, Hammersmith, Mar 19 2003?</a:t>
            </a:r>
          </a:p>
          <a:p>
            <a:r>
              <a:rPr lang="en-US" dirty="0"/>
              <a:t>Yet the </a:t>
            </a:r>
            <a:r>
              <a:rPr lang="en-US" dirty="0" err="1"/>
              <a:t>DoH</a:t>
            </a:r>
            <a:r>
              <a:rPr lang="en-US" dirty="0"/>
              <a:t> </a:t>
            </a:r>
            <a:r>
              <a:rPr lang="en-US" dirty="0" smtClean="0"/>
              <a:t>described </a:t>
            </a:r>
            <a:r>
              <a:rPr lang="en-US" dirty="0" err="1"/>
              <a:t>pseudonymised</a:t>
            </a:r>
            <a:r>
              <a:rPr lang="en-US" dirty="0"/>
              <a:t> HES data as “non-sensitive</a:t>
            </a:r>
            <a:r>
              <a:rPr lang="en-US" dirty="0" smtClean="0"/>
              <a:t>”</a:t>
            </a:r>
            <a:r>
              <a:rPr lang="en-US" dirty="0"/>
              <a:t> </a:t>
            </a:r>
            <a:r>
              <a:rPr lang="en-US" dirty="0" smtClean="0"/>
              <a:t>and the ICO agreed!</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244124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mj-cs"/>
              </a:rPr>
              <a:t>Advocating </a:t>
            </a:r>
            <a:r>
              <a:rPr lang="en-US" dirty="0" err="1" smtClean="0">
                <a:cs typeface="+mj-cs"/>
              </a:rPr>
              <a:t>anonymisation</a:t>
            </a:r>
            <a:endParaRPr lang="en-US" dirty="0" smtClean="0">
              <a:cs typeface="+mj-cs"/>
            </a:endParaRPr>
          </a:p>
        </p:txBody>
      </p:sp>
      <p:pic>
        <p:nvPicPr>
          <p:cNvPr id="4" name="Content Placeholder 3" descr="ddddd_1733885c.jpg"/>
          <p:cNvPicPr>
            <a:picLocks noGrp="1" noChangeAspect="1"/>
          </p:cNvPicPr>
          <p:nvPr>
            <p:ph idx="1"/>
          </p:nvPr>
        </p:nvPicPr>
        <p:blipFill>
          <a:blip r:embed="rId2">
            <a:extLst>
              <a:ext uri="{28A0092B-C50C-407E-A947-70E740481C1C}">
                <a14:useLocalDpi xmlns:a14="http://schemas.microsoft.com/office/drawing/2010/main" val="0"/>
              </a:ext>
            </a:extLst>
          </a:blip>
          <a:srcRect l="-9130" r="-9130"/>
          <a:stretch>
            <a:fillRect/>
          </a:stretch>
        </p:blipFill>
        <p:spPr>
          <a:xfrm>
            <a:off x="611188" y="1916113"/>
            <a:ext cx="7772400" cy="4114800"/>
          </a:xfrm>
        </p:spPr>
      </p:pic>
      <p:sp>
        <p:nvSpPr>
          <p:cNvPr id="3" name="Date Placeholder 2"/>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20319888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 and t</a:t>
            </a:r>
            <a:r>
              <a:rPr lang="en-US" dirty="0" smtClean="0">
                <a:cs typeface="+mj-cs"/>
              </a:rPr>
              <a:t>ransparency</a:t>
            </a:r>
            <a:endParaRPr lang="en-US" dirty="0" smtClean="0">
              <a:cs typeface="+mj-cs"/>
            </a:endParaRPr>
          </a:p>
        </p:txBody>
      </p:sp>
      <p:pic>
        <p:nvPicPr>
          <p:cNvPr id="6" name="Content Placeholder 5" descr="AoNi6t8CMAAn_3b.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69" t="15378" r="169" b="45080"/>
          <a:stretch/>
        </p:blipFill>
        <p:spPr/>
      </p:pic>
      <p:sp>
        <p:nvSpPr>
          <p:cNvPr id="3" name="Date Placeholder 2"/>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34964708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add DNA</a:t>
            </a:r>
            <a:endParaRPr lang="en-US" dirty="0"/>
          </a:p>
        </p:txBody>
      </p:sp>
      <p:sp>
        <p:nvSpPr>
          <p:cNvPr id="3" name="Content Placeholder 2"/>
          <p:cNvSpPr>
            <a:spLocks noGrp="1"/>
          </p:cNvSpPr>
          <p:nvPr>
            <p:ph idx="1"/>
          </p:nvPr>
        </p:nvSpPr>
        <p:spPr>
          <a:xfrm>
            <a:off x="457200" y="1417638"/>
            <a:ext cx="8229600" cy="5084864"/>
          </a:xfrm>
        </p:spPr>
        <p:txBody>
          <a:bodyPr>
            <a:normAutofit/>
          </a:bodyPr>
          <a:lstStyle/>
          <a:p>
            <a:r>
              <a:rPr lang="en-US" dirty="0" smtClean="0"/>
              <a:t>The UK Department of Health is launching a ‘100,000 genomes’ project to use genetic analysis in both direct care and research</a:t>
            </a:r>
          </a:p>
          <a:p>
            <a:r>
              <a:rPr lang="en-US" dirty="0" smtClean="0"/>
              <a:t>All sequence data </a:t>
            </a:r>
            <a:r>
              <a:rPr lang="en-US" dirty="0" err="1" smtClean="0"/>
              <a:t>centralised</a:t>
            </a:r>
            <a:r>
              <a:rPr lang="en-US" dirty="0" smtClean="0"/>
              <a:t>; </a:t>
            </a:r>
            <a:r>
              <a:rPr lang="en-US" dirty="0" smtClean="0"/>
              <a:t>consent </a:t>
            </a:r>
            <a:r>
              <a:rPr lang="en-US" dirty="0" smtClean="0"/>
              <a:t>to unlimited research use (including sharing with 23andme) </a:t>
            </a:r>
            <a:r>
              <a:rPr lang="en-US" dirty="0" smtClean="0"/>
              <a:t>or</a:t>
            </a:r>
            <a:r>
              <a:rPr lang="en-US" dirty="0" smtClean="0"/>
              <a:t> you can’t join</a:t>
            </a:r>
            <a:endParaRPr lang="en-US" dirty="0" smtClean="0"/>
          </a:p>
          <a:p>
            <a:r>
              <a:rPr lang="en-US" dirty="0" smtClean="0"/>
              <a:t>The FDA just stopped 23andme from offering health advice to new </a:t>
            </a:r>
            <a:r>
              <a:rPr lang="en-US" dirty="0" smtClean="0"/>
              <a:t>customers</a:t>
            </a:r>
          </a:p>
          <a:p>
            <a:r>
              <a:rPr lang="en-US" dirty="0" smtClean="0"/>
              <a:t>After the election: 50 million genomes!</a:t>
            </a:r>
            <a:endParaRPr lang="en-US" dirty="0" smtClean="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3753582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PCAST report</a:t>
            </a:r>
            <a:endParaRPr lang="en-US" dirty="0"/>
          </a:p>
        </p:txBody>
      </p:sp>
      <p:sp>
        <p:nvSpPr>
          <p:cNvPr id="3" name="Content Placeholder 2"/>
          <p:cNvSpPr>
            <a:spLocks noGrp="1"/>
          </p:cNvSpPr>
          <p:nvPr>
            <p:ph idx="1"/>
          </p:nvPr>
        </p:nvSpPr>
        <p:spPr/>
        <p:txBody>
          <a:bodyPr>
            <a:normAutofit/>
          </a:bodyPr>
          <a:lstStyle/>
          <a:p>
            <a:r>
              <a:rPr lang="en-US" dirty="0" smtClean="0"/>
              <a:t>Presidential Council of Advisers on Science and Technology (Craig Mundie, Eric Schmidt…)</a:t>
            </a:r>
          </a:p>
          <a:p>
            <a:r>
              <a:rPr lang="en-US" dirty="0" smtClean="0"/>
              <a:t>Big data has three components, they say</a:t>
            </a:r>
          </a:p>
          <a:p>
            <a:pPr lvl="1"/>
            <a:r>
              <a:rPr lang="en-US" dirty="0" smtClean="0"/>
              <a:t>Collection (e.g. your kid’s teddy bear)</a:t>
            </a:r>
          </a:p>
          <a:p>
            <a:pPr lvl="1"/>
            <a:r>
              <a:rPr lang="en-US" dirty="0" smtClean="0"/>
              <a:t>Aggregation (Microsoft / Facebook / Google)</a:t>
            </a:r>
          </a:p>
          <a:p>
            <a:pPr lvl="1"/>
            <a:r>
              <a:rPr lang="en-US" dirty="0" smtClean="0"/>
              <a:t>Use (the firms that buy ads)</a:t>
            </a:r>
          </a:p>
          <a:p>
            <a:r>
              <a:rPr lang="en-US" dirty="0" smtClean="0"/>
              <a:t>Claim: only the third should be regulated!</a:t>
            </a:r>
          </a:p>
          <a:p>
            <a:r>
              <a:rPr lang="en-US" dirty="0" smtClean="0"/>
              <a:t>ECJ response in González, the very same week</a:t>
            </a:r>
            <a:endParaRPr lang="en-US" dirty="0"/>
          </a:p>
        </p:txBody>
      </p:sp>
      <p:sp>
        <p:nvSpPr>
          <p:cNvPr id="4" name="Date Placeholder 3"/>
          <p:cNvSpPr>
            <a:spLocks noGrp="1"/>
          </p:cNvSpPr>
          <p:nvPr>
            <p:ph type="dt" sz="half" idx="10"/>
          </p:nvPr>
        </p:nvSpPr>
        <p:spPr/>
        <p:txBody>
          <a:bodyPr/>
          <a:lstStyle/>
          <a:p>
            <a:r>
              <a:rPr lang="en-GB" smtClean="0"/>
              <a:t>OII Feb 27 2015</a:t>
            </a:r>
            <a:endParaRPr lang="en-US"/>
          </a:p>
        </p:txBody>
      </p:sp>
    </p:spTree>
    <p:extLst>
      <p:ext uri="{BB962C8B-B14F-4D97-AF65-F5344CB8AC3E}">
        <p14:creationId xmlns:p14="http://schemas.microsoft.com/office/powerpoint/2010/main" val="35528726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2954</TotalTime>
  <Words>1586</Words>
  <Application>Microsoft Macintosh PowerPoint</Application>
  <PresentationFormat>On-screen Show (4:3)</PresentationFormat>
  <Paragraphs>138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Big Conflicts:  The ethics and economics of privacy in a world of Big Data</vt:lpstr>
      <vt:lpstr>The Nuffield Biodata report</vt:lpstr>
      <vt:lpstr>‘Big Data’ comes to the NHS</vt:lpstr>
      <vt:lpstr>Can an NHS patient opt out?</vt:lpstr>
      <vt:lpstr>The care.data scandal</vt:lpstr>
      <vt:lpstr>Advocating anonymisation</vt:lpstr>
      <vt:lpstr>… and transparency</vt:lpstr>
      <vt:lpstr>Now add DNA</vt:lpstr>
      <vt:lpstr>The PCAST report</vt:lpstr>
      <vt:lpstr>An ethical approach</vt:lpstr>
      <vt:lpstr>Problem (1)</vt:lpstr>
      <vt:lpstr>Problem (2)</vt:lpstr>
      <vt:lpstr>Moral values and interests</vt:lpstr>
      <vt:lpstr>Law and governance</vt:lpstr>
      <vt:lpstr>Principle 1 – Respect for persons</vt:lpstr>
      <vt:lpstr>Principle 2 – Human rights</vt:lpstr>
      <vt:lpstr>Principle 3 – Participation</vt:lpstr>
      <vt:lpstr>Principle 4 – Accounting for decisions</vt:lpstr>
      <vt:lpstr>How do existing initiatives add up?</vt:lpstr>
      <vt:lpstr>Application to security research?</vt:lpstr>
      <vt:lpstr>Application to law enforcement?</vt:lpstr>
      <vt:lpstr>Today’s ‘Economist’</vt:lpstr>
      <vt:lpstr>Where’s it going?</vt:lpstr>
      <vt:lpstr>Where’s it going?</vt:lpstr>
      <vt:lpstr>More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Conflicts: the ethics and economics of privacy in a world of Big Data</dc:title>
  <dc:creator>Office 2004 Test Drive User</dc:creator>
  <cp:lastModifiedBy>Office 2004 Test Drive User</cp:lastModifiedBy>
  <cp:revision>36</cp:revision>
  <dcterms:created xsi:type="dcterms:W3CDTF">2015-02-25T14:48:07Z</dcterms:created>
  <dcterms:modified xsi:type="dcterms:W3CDTF">2015-02-27T16:02:08Z</dcterms:modified>
</cp:coreProperties>
</file>